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712" r:id="rId5"/>
    <p:sldMasterId id="2147483673" r:id="rId6"/>
    <p:sldMasterId id="2147483676" r:id="rId7"/>
    <p:sldMasterId id="2147483678" r:id="rId8"/>
    <p:sldMasterId id="2147483680" r:id="rId9"/>
  </p:sldMasterIdLst>
  <p:notesMasterIdLst>
    <p:notesMasterId r:id="rId18"/>
  </p:notesMasterIdLst>
  <p:sldIdLst>
    <p:sldId id="288" r:id="rId10"/>
    <p:sldId id="387" r:id="rId11"/>
    <p:sldId id="388" r:id="rId12"/>
    <p:sldId id="256" r:id="rId13"/>
    <p:sldId id="383" r:id="rId14"/>
    <p:sldId id="385" r:id="rId15"/>
    <p:sldId id="386" r:id="rId16"/>
    <p:sldId id="389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imilian" initials="M" lastIdx="1" clrIdx="0">
    <p:extLst>
      <p:ext uri="{19B8F6BF-5375-455C-9EA6-DF929625EA0E}">
        <p15:presenceInfo xmlns:p15="http://schemas.microsoft.com/office/powerpoint/2012/main" userId="S::maximilian.arnold@nokia.com::63b0178a-7306-4de7-9909-f4a0337f413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21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855FD3-C2D1-475A-8369-250A904372EE}" type="doc">
      <dgm:prSet loTypeId="urn:microsoft.com/office/officeart/2005/8/layout/process2" loCatId="process" qsTypeId="urn:microsoft.com/office/officeart/2005/8/quickstyle/simple1" qsCatId="simple" csTypeId="urn:microsoft.com/office/officeart/2005/8/colors/accent2_1" csCatId="accent2" phldr="1"/>
      <dgm:spPr/>
    </dgm:pt>
    <dgm:pt modelId="{10F606EE-7B96-4CD9-980F-03385332499A}">
      <dgm:prSet phldrT="[Text]" custT="1"/>
      <dgm:spPr/>
      <dgm:t>
        <a:bodyPr/>
        <a:lstStyle/>
        <a:p>
          <a:r>
            <a:rPr lang="de-DE" sz="900" dirty="0"/>
            <a:t>Find </a:t>
          </a:r>
          <a:r>
            <a:rPr lang="de-DE" sz="900" dirty="0" err="1"/>
            <a:t>target</a:t>
          </a:r>
          <a:r>
            <a:rPr lang="de-DE" sz="900" dirty="0"/>
            <a:t> in Sensor (e.g. </a:t>
          </a:r>
          <a:r>
            <a:rPr lang="de-DE" sz="900" dirty="0" err="1"/>
            <a:t>Camera</a:t>
          </a:r>
          <a:r>
            <a:rPr lang="de-DE" sz="900" dirty="0"/>
            <a:t>)</a:t>
          </a:r>
          <a:endParaRPr lang="en-US" sz="900" dirty="0"/>
        </a:p>
      </dgm:t>
    </dgm:pt>
    <dgm:pt modelId="{FFF756DF-D61A-4C9C-BA46-4AB2E3356F7F}" type="parTrans" cxnId="{6ACF8981-3666-4F44-BFB1-130FBB564615}">
      <dgm:prSet/>
      <dgm:spPr/>
      <dgm:t>
        <a:bodyPr/>
        <a:lstStyle/>
        <a:p>
          <a:endParaRPr lang="en-US"/>
        </a:p>
      </dgm:t>
    </dgm:pt>
    <dgm:pt modelId="{804583C8-576E-4445-B4C8-39245CD73566}" type="sibTrans" cxnId="{6ACF8981-3666-4F44-BFB1-130FBB564615}">
      <dgm:prSet custT="1"/>
      <dgm:spPr/>
      <dgm:t>
        <a:bodyPr/>
        <a:lstStyle/>
        <a:p>
          <a:endParaRPr lang="en-US" sz="900"/>
        </a:p>
      </dgm:t>
    </dgm:pt>
    <dgm:pt modelId="{7462E156-BC32-4D81-AF7A-5025F302B1BA}">
      <dgm:prSet phldrT="[Text]" custT="1"/>
      <dgm:spPr/>
      <dgm:t>
        <a:bodyPr/>
        <a:lstStyle/>
        <a:p>
          <a:r>
            <a:rPr lang="de-DE" sz="900" dirty="0" err="1"/>
            <a:t>Detect</a:t>
          </a:r>
          <a:r>
            <a:rPr lang="de-DE" sz="900" dirty="0"/>
            <a:t> </a:t>
          </a:r>
          <a:r>
            <a:rPr lang="de-DE" sz="900" dirty="0" err="1"/>
            <a:t>best</a:t>
          </a:r>
          <a:r>
            <a:rPr lang="de-DE" sz="900" dirty="0"/>
            <a:t> </a:t>
          </a:r>
          <a:r>
            <a:rPr lang="de-DE" sz="900" dirty="0" err="1"/>
            <a:t>path</a:t>
          </a:r>
          <a:r>
            <a:rPr lang="de-DE" sz="900" dirty="0"/>
            <a:t> </a:t>
          </a:r>
          <a:r>
            <a:rPr lang="de-DE" sz="900" dirty="0" err="1"/>
            <a:t>towards</a:t>
          </a:r>
          <a:r>
            <a:rPr lang="de-DE" sz="900" dirty="0"/>
            <a:t> </a:t>
          </a:r>
          <a:r>
            <a:rPr lang="de-DE" sz="900" dirty="0" err="1"/>
            <a:t>target</a:t>
          </a:r>
          <a:r>
            <a:rPr lang="de-DE" sz="900" dirty="0"/>
            <a:t> (</a:t>
          </a:r>
          <a:r>
            <a:rPr lang="de-DE" sz="900" dirty="0" err="1"/>
            <a:t>electromagnetic</a:t>
          </a:r>
          <a:r>
            <a:rPr lang="de-DE" sz="900" dirty="0"/>
            <a:t>)</a:t>
          </a:r>
          <a:endParaRPr lang="en-US" sz="900" dirty="0"/>
        </a:p>
      </dgm:t>
    </dgm:pt>
    <dgm:pt modelId="{69203F73-D93E-4DCA-B596-56487DDCA304}" type="parTrans" cxnId="{8E327A20-24B8-4D33-BBB5-32784533F5B3}">
      <dgm:prSet/>
      <dgm:spPr/>
      <dgm:t>
        <a:bodyPr/>
        <a:lstStyle/>
        <a:p>
          <a:endParaRPr lang="en-US"/>
        </a:p>
      </dgm:t>
    </dgm:pt>
    <dgm:pt modelId="{E25711D1-5573-4273-A21B-2F64B4D00E65}" type="sibTrans" cxnId="{8E327A20-24B8-4D33-BBB5-32784533F5B3}">
      <dgm:prSet custT="1"/>
      <dgm:spPr/>
      <dgm:t>
        <a:bodyPr/>
        <a:lstStyle/>
        <a:p>
          <a:endParaRPr lang="en-US" sz="900"/>
        </a:p>
      </dgm:t>
    </dgm:pt>
    <dgm:pt modelId="{97D9A770-7684-4E3E-BED2-837DA8417898}">
      <dgm:prSet phldrT="[Text]" custT="1"/>
      <dgm:spPr/>
      <dgm:t>
        <a:bodyPr/>
        <a:lstStyle/>
        <a:p>
          <a:r>
            <a:rPr lang="de-DE" sz="900" dirty="0" err="1"/>
            <a:t>Use</a:t>
          </a:r>
          <a:r>
            <a:rPr lang="de-DE" sz="900" dirty="0"/>
            <a:t> </a:t>
          </a:r>
          <a:r>
            <a:rPr lang="de-DE" sz="900" dirty="0" err="1"/>
            <a:t>highest</a:t>
          </a:r>
          <a:r>
            <a:rPr lang="de-DE" sz="900" dirty="0"/>
            <a:t> power </a:t>
          </a:r>
          <a:r>
            <a:rPr lang="de-DE" sz="900" dirty="0" err="1"/>
            <a:t>from</a:t>
          </a:r>
          <a:r>
            <a:rPr lang="de-DE" sz="900" dirty="0"/>
            <a:t> </a:t>
          </a:r>
          <a:r>
            <a:rPr lang="de-DE" sz="900" dirty="0" err="1"/>
            <a:t>codebook</a:t>
          </a:r>
          <a:r>
            <a:rPr lang="de-DE" sz="900" dirty="0"/>
            <a:t> in </a:t>
          </a:r>
          <a:r>
            <a:rPr lang="de-DE" sz="900" dirty="0" err="1"/>
            <a:t>this</a:t>
          </a:r>
          <a:r>
            <a:rPr lang="de-DE" sz="900" dirty="0"/>
            <a:t> </a:t>
          </a:r>
          <a:r>
            <a:rPr lang="de-DE" sz="900" dirty="0" err="1"/>
            <a:t>direction</a:t>
          </a:r>
          <a:endParaRPr lang="en-US" sz="900" dirty="0"/>
        </a:p>
      </dgm:t>
    </dgm:pt>
    <dgm:pt modelId="{9FDE5720-7FF4-45FA-806F-C356F70BEBD0}" type="parTrans" cxnId="{26EDF56C-77E5-4FF7-8084-FF6F9CAFAF28}">
      <dgm:prSet/>
      <dgm:spPr/>
      <dgm:t>
        <a:bodyPr/>
        <a:lstStyle/>
        <a:p>
          <a:endParaRPr lang="en-US"/>
        </a:p>
      </dgm:t>
    </dgm:pt>
    <dgm:pt modelId="{7E84B45B-038A-430C-AC5F-9C35394B82CF}" type="sibTrans" cxnId="{26EDF56C-77E5-4FF7-8084-FF6F9CAFAF28}">
      <dgm:prSet/>
      <dgm:spPr/>
      <dgm:t>
        <a:bodyPr/>
        <a:lstStyle/>
        <a:p>
          <a:endParaRPr lang="en-US"/>
        </a:p>
      </dgm:t>
    </dgm:pt>
    <dgm:pt modelId="{4C739246-D8C4-4154-A69F-855C5E5051B7}" type="pres">
      <dgm:prSet presAssocID="{99855FD3-C2D1-475A-8369-250A904372EE}" presName="linearFlow" presStyleCnt="0">
        <dgm:presLayoutVars>
          <dgm:resizeHandles val="exact"/>
        </dgm:presLayoutVars>
      </dgm:prSet>
      <dgm:spPr/>
    </dgm:pt>
    <dgm:pt modelId="{7831407E-1285-439F-B088-46BF4D54BFA8}" type="pres">
      <dgm:prSet presAssocID="{10F606EE-7B96-4CD9-980F-03385332499A}" presName="node" presStyleLbl="node1" presStyleIdx="0" presStyleCnt="3">
        <dgm:presLayoutVars>
          <dgm:bulletEnabled val="1"/>
        </dgm:presLayoutVars>
      </dgm:prSet>
      <dgm:spPr/>
    </dgm:pt>
    <dgm:pt modelId="{80E949EE-60EC-4BBF-8571-C2B0660E310A}" type="pres">
      <dgm:prSet presAssocID="{804583C8-576E-4445-B4C8-39245CD73566}" presName="sibTrans" presStyleLbl="sibTrans2D1" presStyleIdx="0" presStyleCnt="2"/>
      <dgm:spPr/>
    </dgm:pt>
    <dgm:pt modelId="{8DC874D4-CF0D-4AD0-9034-307377BE5172}" type="pres">
      <dgm:prSet presAssocID="{804583C8-576E-4445-B4C8-39245CD73566}" presName="connectorText" presStyleLbl="sibTrans2D1" presStyleIdx="0" presStyleCnt="2"/>
      <dgm:spPr/>
    </dgm:pt>
    <dgm:pt modelId="{BDEF664D-9648-4F72-B00E-8C5EAC0AFED1}" type="pres">
      <dgm:prSet presAssocID="{7462E156-BC32-4D81-AF7A-5025F302B1BA}" presName="node" presStyleLbl="node1" presStyleIdx="1" presStyleCnt="3">
        <dgm:presLayoutVars>
          <dgm:bulletEnabled val="1"/>
        </dgm:presLayoutVars>
      </dgm:prSet>
      <dgm:spPr/>
    </dgm:pt>
    <dgm:pt modelId="{AF1BA4DF-7C15-4464-9EF3-8833CC30BAFA}" type="pres">
      <dgm:prSet presAssocID="{E25711D1-5573-4273-A21B-2F64B4D00E65}" presName="sibTrans" presStyleLbl="sibTrans2D1" presStyleIdx="1" presStyleCnt="2"/>
      <dgm:spPr/>
    </dgm:pt>
    <dgm:pt modelId="{B5875477-2927-4567-8E49-B76FE9F93E4A}" type="pres">
      <dgm:prSet presAssocID="{E25711D1-5573-4273-A21B-2F64B4D00E65}" presName="connectorText" presStyleLbl="sibTrans2D1" presStyleIdx="1" presStyleCnt="2"/>
      <dgm:spPr/>
    </dgm:pt>
    <dgm:pt modelId="{8B60EB5A-F56F-4D06-8A1D-65724178C00E}" type="pres">
      <dgm:prSet presAssocID="{97D9A770-7684-4E3E-BED2-837DA8417898}" presName="node" presStyleLbl="node1" presStyleIdx="2" presStyleCnt="3">
        <dgm:presLayoutVars>
          <dgm:bulletEnabled val="1"/>
        </dgm:presLayoutVars>
      </dgm:prSet>
      <dgm:spPr/>
    </dgm:pt>
  </dgm:ptLst>
  <dgm:cxnLst>
    <dgm:cxn modelId="{D6A42D00-CBD7-4A77-9B8A-8B26B64472EF}" type="presOf" srcId="{99855FD3-C2D1-475A-8369-250A904372EE}" destId="{4C739246-D8C4-4154-A69F-855C5E5051B7}" srcOrd="0" destOrd="0" presId="urn:microsoft.com/office/officeart/2005/8/layout/process2"/>
    <dgm:cxn modelId="{EE4ACF13-BA78-4E07-9CE9-61419D795260}" type="presOf" srcId="{7462E156-BC32-4D81-AF7A-5025F302B1BA}" destId="{BDEF664D-9648-4F72-B00E-8C5EAC0AFED1}" srcOrd="0" destOrd="0" presId="urn:microsoft.com/office/officeart/2005/8/layout/process2"/>
    <dgm:cxn modelId="{3410111B-1AA6-4692-BAF7-C6336869D51D}" type="presOf" srcId="{804583C8-576E-4445-B4C8-39245CD73566}" destId="{8DC874D4-CF0D-4AD0-9034-307377BE5172}" srcOrd="1" destOrd="0" presId="urn:microsoft.com/office/officeart/2005/8/layout/process2"/>
    <dgm:cxn modelId="{C4B2631E-9901-4A40-BA43-FE924C39AB9F}" type="presOf" srcId="{E25711D1-5573-4273-A21B-2F64B4D00E65}" destId="{B5875477-2927-4567-8E49-B76FE9F93E4A}" srcOrd="1" destOrd="0" presId="urn:microsoft.com/office/officeart/2005/8/layout/process2"/>
    <dgm:cxn modelId="{8E327A20-24B8-4D33-BBB5-32784533F5B3}" srcId="{99855FD3-C2D1-475A-8369-250A904372EE}" destId="{7462E156-BC32-4D81-AF7A-5025F302B1BA}" srcOrd="1" destOrd="0" parTransId="{69203F73-D93E-4DCA-B596-56487DDCA304}" sibTransId="{E25711D1-5573-4273-A21B-2F64B4D00E65}"/>
    <dgm:cxn modelId="{37855521-84AF-453C-BCE4-B64DE5DB7E27}" type="presOf" srcId="{10F606EE-7B96-4CD9-980F-03385332499A}" destId="{7831407E-1285-439F-B088-46BF4D54BFA8}" srcOrd="0" destOrd="0" presId="urn:microsoft.com/office/officeart/2005/8/layout/process2"/>
    <dgm:cxn modelId="{26EDF56C-77E5-4FF7-8084-FF6F9CAFAF28}" srcId="{99855FD3-C2D1-475A-8369-250A904372EE}" destId="{97D9A770-7684-4E3E-BED2-837DA8417898}" srcOrd="2" destOrd="0" parTransId="{9FDE5720-7FF4-45FA-806F-C356F70BEBD0}" sibTransId="{7E84B45B-038A-430C-AC5F-9C35394B82CF}"/>
    <dgm:cxn modelId="{57D0CF72-C045-49D6-BD5A-A41DE465EDB6}" type="presOf" srcId="{97D9A770-7684-4E3E-BED2-837DA8417898}" destId="{8B60EB5A-F56F-4D06-8A1D-65724178C00E}" srcOrd="0" destOrd="0" presId="urn:microsoft.com/office/officeart/2005/8/layout/process2"/>
    <dgm:cxn modelId="{6ACF8981-3666-4F44-BFB1-130FBB564615}" srcId="{99855FD3-C2D1-475A-8369-250A904372EE}" destId="{10F606EE-7B96-4CD9-980F-03385332499A}" srcOrd="0" destOrd="0" parTransId="{FFF756DF-D61A-4C9C-BA46-4AB2E3356F7F}" sibTransId="{804583C8-576E-4445-B4C8-39245CD73566}"/>
    <dgm:cxn modelId="{0E8510CB-4D86-4212-AA1F-946012E624A0}" type="presOf" srcId="{804583C8-576E-4445-B4C8-39245CD73566}" destId="{80E949EE-60EC-4BBF-8571-C2B0660E310A}" srcOrd="0" destOrd="0" presId="urn:microsoft.com/office/officeart/2005/8/layout/process2"/>
    <dgm:cxn modelId="{7429A9ED-A541-40F6-9C29-4AA08DCD350C}" type="presOf" srcId="{E25711D1-5573-4273-A21B-2F64B4D00E65}" destId="{AF1BA4DF-7C15-4464-9EF3-8833CC30BAFA}" srcOrd="0" destOrd="0" presId="urn:microsoft.com/office/officeart/2005/8/layout/process2"/>
    <dgm:cxn modelId="{2CE43502-DD90-43DD-BF47-9EE3A27C9B7D}" type="presParOf" srcId="{4C739246-D8C4-4154-A69F-855C5E5051B7}" destId="{7831407E-1285-439F-B088-46BF4D54BFA8}" srcOrd="0" destOrd="0" presId="urn:microsoft.com/office/officeart/2005/8/layout/process2"/>
    <dgm:cxn modelId="{DB222595-38FE-4DAF-AE89-93A0E553AF2B}" type="presParOf" srcId="{4C739246-D8C4-4154-A69F-855C5E5051B7}" destId="{80E949EE-60EC-4BBF-8571-C2B0660E310A}" srcOrd="1" destOrd="0" presId="urn:microsoft.com/office/officeart/2005/8/layout/process2"/>
    <dgm:cxn modelId="{5BB39FAE-83D5-42EA-8574-F898812B1393}" type="presParOf" srcId="{80E949EE-60EC-4BBF-8571-C2B0660E310A}" destId="{8DC874D4-CF0D-4AD0-9034-307377BE5172}" srcOrd="0" destOrd="0" presId="urn:microsoft.com/office/officeart/2005/8/layout/process2"/>
    <dgm:cxn modelId="{C67A62F0-2A57-464E-9103-6626C3A29537}" type="presParOf" srcId="{4C739246-D8C4-4154-A69F-855C5E5051B7}" destId="{BDEF664D-9648-4F72-B00E-8C5EAC0AFED1}" srcOrd="2" destOrd="0" presId="urn:microsoft.com/office/officeart/2005/8/layout/process2"/>
    <dgm:cxn modelId="{D622FD37-D4CB-4233-BA71-DAA0E9E7029C}" type="presParOf" srcId="{4C739246-D8C4-4154-A69F-855C5E5051B7}" destId="{AF1BA4DF-7C15-4464-9EF3-8833CC30BAFA}" srcOrd="3" destOrd="0" presId="urn:microsoft.com/office/officeart/2005/8/layout/process2"/>
    <dgm:cxn modelId="{468465C1-4228-401E-8385-75AE747D6BB4}" type="presParOf" srcId="{AF1BA4DF-7C15-4464-9EF3-8833CC30BAFA}" destId="{B5875477-2927-4567-8E49-B76FE9F93E4A}" srcOrd="0" destOrd="0" presId="urn:microsoft.com/office/officeart/2005/8/layout/process2"/>
    <dgm:cxn modelId="{6F919801-1942-4C6E-B122-3264F58D4B42}" type="presParOf" srcId="{4C739246-D8C4-4154-A69F-855C5E5051B7}" destId="{8B60EB5A-F56F-4D06-8A1D-65724178C00E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31407E-1285-439F-B088-46BF4D54BFA8}">
      <dsp:nvSpPr>
        <dsp:cNvPr id="0" name=""/>
        <dsp:cNvSpPr/>
      </dsp:nvSpPr>
      <dsp:spPr>
        <a:xfrm>
          <a:off x="259601" y="0"/>
          <a:ext cx="1306284" cy="7257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Find </a:t>
          </a:r>
          <a:r>
            <a:rPr lang="de-DE" sz="900" kern="1200" dirty="0" err="1"/>
            <a:t>target</a:t>
          </a:r>
          <a:r>
            <a:rPr lang="de-DE" sz="900" kern="1200" dirty="0"/>
            <a:t> in Sensor (e.g. </a:t>
          </a:r>
          <a:r>
            <a:rPr lang="de-DE" sz="900" kern="1200" dirty="0" err="1"/>
            <a:t>Camera</a:t>
          </a:r>
          <a:r>
            <a:rPr lang="de-DE" sz="900" kern="1200" dirty="0"/>
            <a:t>)</a:t>
          </a:r>
          <a:endParaRPr lang="en-US" sz="900" kern="1200" dirty="0"/>
        </a:p>
      </dsp:txBody>
      <dsp:txXfrm>
        <a:off x="280856" y="21255"/>
        <a:ext cx="1263774" cy="683203"/>
      </dsp:txXfrm>
    </dsp:sp>
    <dsp:sp modelId="{80E949EE-60EC-4BBF-8571-C2B0660E310A}">
      <dsp:nvSpPr>
        <dsp:cNvPr id="0" name=""/>
        <dsp:cNvSpPr/>
      </dsp:nvSpPr>
      <dsp:spPr>
        <a:xfrm rot="5400000">
          <a:off x="776672" y="743856"/>
          <a:ext cx="272142" cy="3265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814772" y="771071"/>
        <a:ext cx="195943" cy="190499"/>
      </dsp:txXfrm>
    </dsp:sp>
    <dsp:sp modelId="{BDEF664D-9648-4F72-B00E-8C5EAC0AFED1}">
      <dsp:nvSpPr>
        <dsp:cNvPr id="0" name=""/>
        <dsp:cNvSpPr/>
      </dsp:nvSpPr>
      <dsp:spPr>
        <a:xfrm>
          <a:off x="259601" y="1088570"/>
          <a:ext cx="1306284" cy="7257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 err="1"/>
            <a:t>Detect</a:t>
          </a:r>
          <a:r>
            <a:rPr lang="de-DE" sz="900" kern="1200" dirty="0"/>
            <a:t> </a:t>
          </a:r>
          <a:r>
            <a:rPr lang="de-DE" sz="900" kern="1200" dirty="0" err="1"/>
            <a:t>best</a:t>
          </a:r>
          <a:r>
            <a:rPr lang="de-DE" sz="900" kern="1200" dirty="0"/>
            <a:t> </a:t>
          </a:r>
          <a:r>
            <a:rPr lang="de-DE" sz="900" kern="1200" dirty="0" err="1"/>
            <a:t>path</a:t>
          </a:r>
          <a:r>
            <a:rPr lang="de-DE" sz="900" kern="1200" dirty="0"/>
            <a:t> </a:t>
          </a:r>
          <a:r>
            <a:rPr lang="de-DE" sz="900" kern="1200" dirty="0" err="1"/>
            <a:t>towards</a:t>
          </a:r>
          <a:r>
            <a:rPr lang="de-DE" sz="900" kern="1200" dirty="0"/>
            <a:t> </a:t>
          </a:r>
          <a:r>
            <a:rPr lang="de-DE" sz="900" kern="1200" dirty="0" err="1"/>
            <a:t>target</a:t>
          </a:r>
          <a:r>
            <a:rPr lang="de-DE" sz="900" kern="1200" dirty="0"/>
            <a:t> (</a:t>
          </a:r>
          <a:r>
            <a:rPr lang="de-DE" sz="900" kern="1200" dirty="0" err="1"/>
            <a:t>electromagnetic</a:t>
          </a:r>
          <a:r>
            <a:rPr lang="de-DE" sz="900" kern="1200" dirty="0"/>
            <a:t>)</a:t>
          </a:r>
          <a:endParaRPr lang="en-US" sz="900" kern="1200" dirty="0"/>
        </a:p>
      </dsp:txBody>
      <dsp:txXfrm>
        <a:off x="280856" y="1109825"/>
        <a:ext cx="1263774" cy="683203"/>
      </dsp:txXfrm>
    </dsp:sp>
    <dsp:sp modelId="{AF1BA4DF-7C15-4464-9EF3-8833CC30BAFA}">
      <dsp:nvSpPr>
        <dsp:cNvPr id="0" name=""/>
        <dsp:cNvSpPr/>
      </dsp:nvSpPr>
      <dsp:spPr>
        <a:xfrm rot="5400000">
          <a:off x="776672" y="1832426"/>
          <a:ext cx="272142" cy="3265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814772" y="1859641"/>
        <a:ext cx="195943" cy="190499"/>
      </dsp:txXfrm>
    </dsp:sp>
    <dsp:sp modelId="{8B60EB5A-F56F-4D06-8A1D-65724178C00E}">
      <dsp:nvSpPr>
        <dsp:cNvPr id="0" name=""/>
        <dsp:cNvSpPr/>
      </dsp:nvSpPr>
      <dsp:spPr>
        <a:xfrm>
          <a:off x="259601" y="2177140"/>
          <a:ext cx="1306284" cy="7257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 err="1"/>
            <a:t>Use</a:t>
          </a:r>
          <a:r>
            <a:rPr lang="de-DE" sz="900" kern="1200" dirty="0"/>
            <a:t> </a:t>
          </a:r>
          <a:r>
            <a:rPr lang="de-DE" sz="900" kern="1200" dirty="0" err="1"/>
            <a:t>highest</a:t>
          </a:r>
          <a:r>
            <a:rPr lang="de-DE" sz="900" kern="1200" dirty="0"/>
            <a:t> power </a:t>
          </a:r>
          <a:r>
            <a:rPr lang="de-DE" sz="900" kern="1200" dirty="0" err="1"/>
            <a:t>from</a:t>
          </a:r>
          <a:r>
            <a:rPr lang="de-DE" sz="900" kern="1200" dirty="0"/>
            <a:t> </a:t>
          </a:r>
          <a:r>
            <a:rPr lang="de-DE" sz="900" kern="1200" dirty="0" err="1"/>
            <a:t>codebook</a:t>
          </a:r>
          <a:r>
            <a:rPr lang="de-DE" sz="900" kern="1200" dirty="0"/>
            <a:t> in </a:t>
          </a:r>
          <a:r>
            <a:rPr lang="de-DE" sz="900" kern="1200" dirty="0" err="1"/>
            <a:t>this</a:t>
          </a:r>
          <a:r>
            <a:rPr lang="de-DE" sz="900" kern="1200" dirty="0"/>
            <a:t> </a:t>
          </a:r>
          <a:r>
            <a:rPr lang="de-DE" sz="900" kern="1200" dirty="0" err="1"/>
            <a:t>direction</a:t>
          </a:r>
          <a:endParaRPr lang="en-US" sz="900" kern="1200" dirty="0"/>
        </a:p>
      </dsp:txBody>
      <dsp:txXfrm>
        <a:off x="280856" y="2198395"/>
        <a:ext cx="1263774" cy="683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3831C-DEBA-4A3A-8C36-FD8115E217DA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4EF5B-ECC8-43EE-A509-D601DDF42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80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43A0E-70E6-46DB-8F7C-06A0214599E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&lt;Document ID: 1&gt;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78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0_Four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9C1B709-09CD-404B-B852-419096D068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9B7F28-94B8-42B4-A97D-4EBCB20F67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60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B4DD6D-9400-4306-8B75-2CFF92082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D6FBD4C-557B-402F-9039-EF287BD8EA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F9DDB-0B87-42B5-98DF-391316BABF9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&lt;Document ID: 1&gt;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31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1_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A4F04206-BA94-4881-BA5F-F4855044D6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7200" y="900000"/>
            <a:ext cx="8359200" cy="19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6600" baseline="0">
                <a:solidFill>
                  <a:schemeClr val="tx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/>
              <a:t>Main headline in sentence case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2395FE5-ACED-4CF9-93C7-742199141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502" y="3060000"/>
            <a:ext cx="8291898" cy="15768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1332EC-6B80-4828-AE81-B63F414EEB6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&lt;Document ID: 1&gt; 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A079B4-2296-4AF6-9A4A-00A11E579D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" y="36000"/>
            <a:ext cx="1599250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73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3_Single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DDEE8-FF3C-4742-BB8C-B09BB2526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&lt;Document ID: 1&gt; </a:t>
            </a:r>
            <a:endParaRPr lang="en-US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B383DF-E841-4958-AC70-1FE077578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/>
              <a:t>Click to edit secondary headline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6D425CB6-0BAB-4AB6-ADCE-D68F0C1DF8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87D8427-6029-4956-BF93-C47F0DB879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6767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84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Nokia Pure Text" panose="020B0503020202020204" pitchFamily="34" charset="0"/>
                <a:ea typeface="Nokia Pure Text" panose="020B0503020202020204" pitchFamily="34" charset="0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&lt;Change information classification in footer&gt;</a:t>
            </a: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173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Blue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A4F04206-BA94-4881-BA5F-F4855044D6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7200" y="900000"/>
            <a:ext cx="8359200" cy="198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6600" baseline="0">
                <a:solidFill>
                  <a:schemeClr val="bg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/>
              <a:t>Main headline in sentence case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2395FE5-ACED-4CF9-93C7-742199141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3060000"/>
            <a:ext cx="8308800" cy="15768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153800" indent="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None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384200" indent="0">
              <a:spcBef>
                <a:spcPts val="0"/>
              </a:spcBef>
              <a:spcAft>
                <a:spcPts val="600"/>
              </a:spcAft>
              <a:buNone/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614600" indent="0">
              <a:spcBef>
                <a:spcPts val="0"/>
              </a:spcBef>
              <a:spcAft>
                <a:spcPts val="600"/>
              </a:spcAft>
              <a:buNone/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354AD9-06FB-4C15-A48D-5001BBC6FF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&lt;Document ID: 1&gt; 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DDC49-8DAE-42EA-847C-6ED7E3A1DD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88" y="34045"/>
            <a:ext cx="1589956" cy="66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86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Blue Text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01F9EFC-1397-476F-AC8D-B29C394E44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Click to edit secondary headline</a:t>
            </a:r>
          </a:p>
        </p:txBody>
      </p:sp>
      <p:sp>
        <p:nvSpPr>
          <p:cNvPr id="12" name="Text Placeholder 42">
            <a:extLst>
              <a:ext uri="{FF2B5EF4-FFF2-40B4-BE49-F238E27FC236}">
                <a16:creationId xmlns:a16="http://schemas.microsoft.com/office/drawing/2014/main" id="{B5196263-821B-4B0A-B8F0-F314EF3ADF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52EEB5-B067-4FF5-9D6E-45AD77249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9673B1-D3FB-43B2-8D91-D053CDDCAF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&lt;Document ID: 1&gt; 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504A1-6308-446D-B073-C43CF250BB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813" y="4648933"/>
            <a:ext cx="1009152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90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_Blue 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901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_White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916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_Gray Text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01F9EFC-1397-476F-AC8D-B29C394E44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Click to edit secondary headline</a:t>
            </a:r>
          </a:p>
        </p:txBody>
      </p:sp>
      <p:sp>
        <p:nvSpPr>
          <p:cNvPr id="12" name="Text Placeholder 42">
            <a:extLst>
              <a:ext uri="{FF2B5EF4-FFF2-40B4-BE49-F238E27FC236}">
                <a16:creationId xmlns:a16="http://schemas.microsoft.com/office/drawing/2014/main" id="{B5196263-821B-4B0A-B8F0-F314EF3ADF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52EEB5-B067-4FF5-9D6E-45AD77249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2E6FA3-ED47-4E0C-B044-550E170D1A0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&lt;Document ID: 1&gt;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49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2_Gray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4E133-AF05-4EA9-B8C1-517DA46C9D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&lt;Document ID: 1&gt;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8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D69DC-9F16-4CA4-A0E0-1872B8AD5D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&lt;Document ID: 1&gt; </a:t>
            </a:r>
            <a:endParaRPr lang="en-US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99A4E175-66C0-4DDD-AA07-5D4B03CEA1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/>
              <a:t>Click to edit secondary headline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F4102E0A-65A1-4E0C-ABCA-2CEBB8D5B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3652851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3_Gray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2">
            <a:extLst>
              <a:ext uri="{FF2B5EF4-FFF2-40B4-BE49-F238E27FC236}">
                <a16:creationId xmlns:a16="http://schemas.microsoft.com/office/drawing/2014/main" id="{B5196263-821B-4B0A-B8F0-F314EF3ADF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799"/>
            <a:ext cx="8308800" cy="17605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4E133-AF05-4EA9-B8C1-517DA46C9D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&lt;Document ID: 1&gt;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_Single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DDEE8-FF3C-4742-BB8C-B09BB2526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&lt;Document ID: 1&gt; </a:t>
            </a:r>
            <a:endParaRPr lang="en-US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B383DF-E841-4958-AC70-1FE077578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/>
              <a:t>Click to edit secondary headline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6D425CB6-0BAB-4AB6-ADCE-D68F0C1DF8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87D8427-6029-4956-BF93-C47F0DB879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52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_Singl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6" name="Table Placeholder 2">
            <a:extLst>
              <a:ext uri="{FF2B5EF4-FFF2-40B4-BE49-F238E27FC236}">
                <a16:creationId xmlns:a16="http://schemas.microsoft.com/office/drawing/2014/main" id="{1CF4B30C-BC0A-4BED-8EEF-4DDEF7B9FAB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17600" y="1076400"/>
            <a:ext cx="8308800" cy="356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46ED1-96F6-4AE8-9D3A-0266CB4B738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&lt;Document ID: 1&gt;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1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_Single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7" name="SmartArt Placeholder 2">
            <a:extLst>
              <a:ext uri="{FF2B5EF4-FFF2-40B4-BE49-F238E27FC236}">
                <a16:creationId xmlns:a16="http://schemas.microsoft.com/office/drawing/2014/main" id="{9E969AE7-D418-4354-A166-2D9EC9AFFBD5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417600" y="1076400"/>
            <a:ext cx="8308800" cy="356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72D45-B478-45D6-BC5D-D958ACDFA9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&lt;Document ID: 1&gt;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60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_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8EFACD-CEB2-4692-815C-86D19FBB4A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CBCB907-9E7B-4CB2-B9DE-4FC3076D2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4DFDF-6038-42CF-9F88-F60BDA6A7F2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&lt;Document ID: 1&gt;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47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_Two Column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469832-DACB-40B0-988E-5D708FA93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able Placeholder 4">
            <a:extLst>
              <a:ext uri="{FF2B5EF4-FFF2-40B4-BE49-F238E27FC236}">
                <a16:creationId xmlns:a16="http://schemas.microsoft.com/office/drawing/2014/main" id="{B3F0CABE-2F16-456A-A120-390FEDFE43A9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8BA92-8F61-4F9A-B36F-9769D72C71A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&lt;Document ID: 1&gt;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3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8_Thre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B478DF6-0668-488C-9E0C-4567E0DE8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EC091DE-89A6-4271-8BB9-BAB40C67B3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5856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D1772D9-E08D-420E-AB34-CCAC26D77F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4400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23040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</a:defRPr>
            </a:lvl2pPr>
            <a:lvl3pPr marL="462600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</a:defRPr>
            </a:lvl3pPr>
            <a:lvl4pPr marL="693000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4pPr>
            <a:lvl5pPr marL="92340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</a:defRPr>
            </a:lvl5pPr>
            <a:lvl6pPr marL="1382400" indent="-228600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80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200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23F99-89E3-4290-B5FE-D72F99F36E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&lt;Document ID: 1&gt;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95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9_Three Column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headline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D0874136-2C1C-4222-98DA-D238FBD9743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417312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2" name="Table Placeholder 2">
            <a:extLst>
              <a:ext uri="{FF2B5EF4-FFF2-40B4-BE49-F238E27FC236}">
                <a16:creationId xmlns:a16="http://schemas.microsoft.com/office/drawing/2014/main" id="{B9EA6A3E-9087-42C1-89A6-8204E100E36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6132423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3" name="Table Placeholder 2">
            <a:extLst>
              <a:ext uri="{FF2B5EF4-FFF2-40B4-BE49-F238E27FC236}">
                <a16:creationId xmlns:a16="http://schemas.microsoft.com/office/drawing/2014/main" id="{98BD97D8-C9D8-4E9B-90F2-C010D6EE811E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3273879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81E09-B357-4439-BD31-02945978E3D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/>
              <a:t>&lt;Document ID: 1&gt;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90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7D0E1A0-C19A-4DB8-BA1F-3D71830D1A93}"/>
              </a:ext>
            </a:extLst>
          </p:cNvPr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2020 Nokia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920C8E0-2BA3-45B9-8A9F-1B9E59157439}"/>
              </a:ext>
            </a:extLst>
          </p:cNvPr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41D57DB-1EB7-4DFA-9100-436A54579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GB"/>
              <a:t>&lt;Document ID: 1&gt; 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C5FB64-385A-4093-B8B2-2F00FF97827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226" y="4651000"/>
            <a:ext cx="1008112" cy="4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9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5" r:id="rId2"/>
    <p:sldLayoutId id="2147483686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C1947E-906A-46AD-9413-1921F00F19AB}"/>
              </a:ext>
            </a:extLst>
          </p:cNvPr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2020 Nokia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A0CA059-29E1-450A-A218-D27AB73F8070}"/>
              </a:ext>
            </a:extLst>
          </p:cNvPr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tx2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>
              <a:solidFill>
                <a:schemeClr val="tx2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80DAFA2C-A5B7-47BD-9867-3032BEE12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GB"/>
              <a:t>&lt;Document ID: 1&gt;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7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6" r:id="rId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5D8FD1-98D9-47C9-885D-370F1B25E0D7}"/>
              </a:ext>
            </a:extLst>
          </p:cNvPr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noProof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2020 Nokia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D45D477-1173-4B46-833F-F999BFE93809}"/>
              </a:ext>
            </a:extLst>
          </p:cNvPr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EA08E70-E40A-4C76-ADD7-CA63C9574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</a:lstStyle>
          <a:p>
            <a:r>
              <a:rPr lang="en-GB"/>
              <a:t>&lt;Document ID: 1&gt;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52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76398D-C6B9-4EAD-A887-41ECEA7F30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180" y="2031750"/>
            <a:ext cx="256564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16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1C3A2-73EF-4E4E-97C2-1C446243E8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180" y="2031750"/>
            <a:ext cx="256564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8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5D8FD1-98D9-47C9-885D-370F1B25E0D7}"/>
              </a:ext>
            </a:extLst>
          </p:cNvPr>
          <p:cNvSpPr txBox="1"/>
          <p:nvPr userDrawn="1"/>
        </p:nvSpPr>
        <p:spPr>
          <a:xfrm>
            <a:off x="755776" y="4816800"/>
            <a:ext cx="1800000" cy="12223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noProof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2020 Nokia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D45D477-1173-4B46-833F-F999BFE93809}"/>
              </a:ext>
            </a:extLst>
          </p:cNvPr>
          <p:cNvSpPr txBox="1">
            <a:spLocks/>
          </p:cNvSpPr>
          <p:nvPr userDrawn="1"/>
        </p:nvSpPr>
        <p:spPr>
          <a:xfrm>
            <a:off x="419102" y="4816800"/>
            <a:ext cx="252000" cy="122400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noProof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74C75-1C44-4A6F-9F21-72B5E3ACC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</a:lstStyle>
          <a:p>
            <a:r>
              <a:rPr lang="en-GB"/>
              <a:t>&lt;Document ID: 1&gt; 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8F1B2-3B70-46D3-B6FC-0199A17FB7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813" y="4648933"/>
            <a:ext cx="1009152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8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3AE4A4-F521-4B46-BB77-BDFFF6278B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3557" y="1406563"/>
            <a:ext cx="7376885" cy="446730"/>
          </a:xfrm>
        </p:spPr>
        <p:txBody>
          <a:bodyPr/>
          <a:lstStyle/>
          <a:p>
            <a:pPr algn="ctr"/>
            <a:r>
              <a:rPr lang="de-DE" sz="3600" dirty="0" err="1"/>
              <a:t>BeamBench</a:t>
            </a:r>
            <a:r>
              <a:rPr lang="de-DE" sz="3600" dirty="0"/>
              <a:t> </a:t>
            </a:r>
          </a:p>
          <a:p>
            <a:pPr algn="ctr"/>
            <a:r>
              <a:rPr lang="de-DE" sz="3600" dirty="0"/>
              <a:t>- </a:t>
            </a:r>
          </a:p>
          <a:p>
            <a:pPr algn="ctr"/>
            <a:r>
              <a:rPr lang="de-DE" sz="3600" dirty="0"/>
              <a:t>Understanding </a:t>
            </a:r>
            <a:r>
              <a:rPr lang="de-DE" sz="3600" dirty="0" err="1"/>
              <a:t>LoS</a:t>
            </a:r>
            <a:r>
              <a:rPr lang="de-DE" sz="3600" dirty="0"/>
              <a:t> </a:t>
            </a:r>
            <a:r>
              <a:rPr lang="de-DE" sz="3600" dirty="0" err="1"/>
              <a:t>requirement</a:t>
            </a:r>
            <a:endParaRPr lang="de-DE" sz="3600" dirty="0"/>
          </a:p>
          <a:p>
            <a:pPr algn="ctr"/>
            <a:endParaRPr lang="de-DE" sz="3600" dirty="0"/>
          </a:p>
          <a:p>
            <a:pPr algn="ctr"/>
            <a:r>
              <a:rPr lang="de-DE" sz="1400" dirty="0"/>
              <a:t>Team Avatar</a:t>
            </a:r>
          </a:p>
          <a:p>
            <a:pPr algn="ctr"/>
            <a:r>
              <a:rPr lang="de-DE" sz="1400" dirty="0"/>
              <a:t>Maximilian Arnold</a:t>
            </a: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8866F-5820-452E-883A-ECAB295F1E9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GB">
                <a:cs typeface="Arial" panose="020B0604020202020204" pitchFamily="34" charset="0"/>
              </a:rPr>
              <a:t>&lt;Document ID: 1&gt; </a:t>
            </a:r>
            <a:endParaRPr 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35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787C3-D7EC-45E4-AF56-87087791F4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– Overall </a:t>
            </a:r>
            <a:r>
              <a:rPr lang="de-DE" dirty="0" err="1"/>
              <a:t>structure</a:t>
            </a:r>
            <a:r>
              <a:rPr lang="de-DE" dirty="0"/>
              <a:t> (1/2)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5ACF0-33FC-4833-97A2-317F22EEC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&lt;Change information classification in footer&gt;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FDA2B2D-5AF1-4A44-A7BE-1C944BD44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61" y="1092383"/>
            <a:ext cx="5677810" cy="24008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A6A7C-124C-49B0-97FB-3917F107F0BF}"/>
              </a:ext>
            </a:extLst>
          </p:cNvPr>
          <p:cNvSpPr txBox="1"/>
          <p:nvPr/>
        </p:nvSpPr>
        <p:spPr>
          <a:xfrm>
            <a:off x="2296337" y="3632031"/>
            <a:ext cx="2039258" cy="26409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de-DE" sz="1200" b="1" dirty="0" err="1">
                <a:solidFill>
                  <a:schemeClr val="tx2"/>
                </a:solidFill>
              </a:rPr>
              <a:t>Beamprediction</a:t>
            </a:r>
            <a:r>
              <a:rPr lang="de-DE" sz="1200" b="1" dirty="0">
                <a:solidFill>
                  <a:schemeClr val="tx2"/>
                </a:solidFill>
              </a:rPr>
              <a:t> in </a:t>
            </a:r>
            <a:r>
              <a:rPr lang="de-DE" sz="1200" b="1" dirty="0" err="1">
                <a:solidFill>
                  <a:schemeClr val="tx2"/>
                </a:solidFill>
              </a:rPr>
              <a:t>general</a:t>
            </a:r>
            <a:r>
              <a:rPr lang="de-DE" sz="1200" b="1" dirty="0">
                <a:solidFill>
                  <a:schemeClr val="tx2"/>
                </a:solidFill>
              </a:rPr>
              <a:t> [1]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435E82-9D91-4516-867C-7BDD8074BA06}"/>
              </a:ext>
            </a:extLst>
          </p:cNvPr>
          <p:cNvSpPr txBox="1"/>
          <p:nvPr/>
        </p:nvSpPr>
        <p:spPr>
          <a:xfrm>
            <a:off x="366484" y="4570579"/>
            <a:ext cx="84110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</a:rPr>
              <a:t>[1] https://deepsense6g.net/multi-modal-beam-prediction-challenge/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811C4A-E84A-4659-9EFC-B1C6170A7D23}"/>
              </a:ext>
            </a:extLst>
          </p:cNvPr>
          <p:cNvSpPr txBox="1"/>
          <p:nvPr/>
        </p:nvSpPr>
        <p:spPr>
          <a:xfrm>
            <a:off x="-2" y="4125226"/>
            <a:ext cx="9144000" cy="2462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de-DE" sz="1200" dirty="0">
                <a:solidFill>
                  <a:schemeClr val="bg1"/>
                </a:solidFill>
              </a:rPr>
              <a:t>In </a:t>
            </a:r>
            <a:r>
              <a:rPr lang="de-DE" sz="1200" dirty="0" err="1">
                <a:solidFill>
                  <a:schemeClr val="bg1"/>
                </a:solidFill>
              </a:rPr>
              <a:t>mmWave</a:t>
            </a:r>
            <a:r>
              <a:rPr lang="de-DE" sz="1200" dirty="0">
                <a:solidFill>
                  <a:schemeClr val="bg1"/>
                </a:solidFill>
              </a:rPr>
              <a:t> (&gt;6GHz </a:t>
            </a:r>
            <a:r>
              <a:rPr lang="de-DE" sz="1200" dirty="0" err="1">
                <a:solidFill>
                  <a:schemeClr val="bg1"/>
                </a:solidFill>
              </a:rPr>
              <a:t>carrier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frequency</a:t>
            </a:r>
            <a:r>
              <a:rPr lang="de-DE" sz="1200" dirty="0">
                <a:solidFill>
                  <a:schemeClr val="bg1"/>
                </a:solidFill>
              </a:rPr>
              <a:t>) </a:t>
            </a:r>
            <a:r>
              <a:rPr lang="de-DE" sz="1200" dirty="0" err="1">
                <a:solidFill>
                  <a:schemeClr val="bg1"/>
                </a:solidFill>
              </a:rPr>
              <a:t>beams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highly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directive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Is</a:t>
            </a:r>
            <a:r>
              <a:rPr lang="de-DE" sz="12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sz="12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task</a:t>
            </a:r>
            <a:r>
              <a:rPr lang="de-DE" sz="12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de-DE" sz="1200" dirty="0">
                <a:solidFill>
                  <a:schemeClr val="bg1"/>
                </a:solidFill>
                <a:sym typeface="Wingdings" panose="05000000000000000000" pitchFamily="2" charset="2"/>
              </a:rPr>
              <a:t> find </a:t>
            </a:r>
            <a:r>
              <a:rPr lang="de-DE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sz="12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target</a:t>
            </a:r>
            <a:r>
              <a:rPr lang="de-DE" sz="12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only</a:t>
            </a:r>
            <a:r>
              <a:rPr lang="de-DE" sz="1200" dirty="0">
                <a:solidFill>
                  <a:schemeClr val="bg1"/>
                </a:solidFill>
                <a:sym typeface="Wingdings" panose="05000000000000000000" pitchFamily="2" charset="2"/>
              </a:rPr>
              <a:t>?</a:t>
            </a:r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E214E6B-92F2-4C34-92A7-F9A0BD7BDF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0629051"/>
              </p:ext>
            </p:extLst>
          </p:nvPr>
        </p:nvGraphicFramePr>
        <p:xfrm>
          <a:off x="6841452" y="706516"/>
          <a:ext cx="1825487" cy="2902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1936AEA-A4E0-41BC-BED1-FB9A124AE1BD}"/>
              </a:ext>
            </a:extLst>
          </p:cNvPr>
          <p:cNvSpPr txBox="1"/>
          <p:nvPr/>
        </p:nvSpPr>
        <p:spPr>
          <a:xfrm>
            <a:off x="6627681" y="3641847"/>
            <a:ext cx="2039258" cy="26409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de-DE" sz="1200" b="1" dirty="0">
                <a:solidFill>
                  <a:schemeClr val="tx2"/>
                </a:solidFill>
              </a:rPr>
              <a:t>Multi-stage </a:t>
            </a:r>
            <a:r>
              <a:rPr lang="de-DE" sz="1200" b="1" dirty="0" err="1">
                <a:solidFill>
                  <a:schemeClr val="tx2"/>
                </a:solidFill>
              </a:rPr>
              <a:t>detection</a:t>
            </a:r>
            <a:r>
              <a:rPr lang="de-DE" sz="1200" b="1" dirty="0">
                <a:solidFill>
                  <a:schemeClr val="tx2"/>
                </a:solidFill>
              </a:rPr>
              <a:t> </a:t>
            </a:r>
            <a:r>
              <a:rPr lang="de-DE" sz="1200" b="1" dirty="0" err="1">
                <a:solidFill>
                  <a:schemeClr val="tx2"/>
                </a:solidFill>
              </a:rPr>
              <a:t>problem</a:t>
            </a:r>
            <a:endParaRPr lang="en-US" sz="1200" b="1" dirty="0">
              <a:solidFill>
                <a:schemeClr val="tx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AF5813-2609-4CD0-A9AE-BD6D25D085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44" y="2571750"/>
            <a:ext cx="2888932" cy="96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4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787C3-D7EC-45E4-AF56-87087791F4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Beam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– Translation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scenery</a:t>
            </a:r>
            <a:r>
              <a:rPr lang="de-DE" dirty="0"/>
              <a:t> (2/2)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5ACF0-33FC-4833-97A2-317F22EEC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&lt;Change information classification in footer&gt;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9656EB-F535-4C4F-9D37-EE1CC4BA6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772"/>
            <a:ext cx="2978743" cy="16740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8F75C8-6C1F-4899-B334-58D0893F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743" y="900772"/>
            <a:ext cx="2978743" cy="16765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18B2F7-69C8-4FE0-978B-C584FCF2C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160" y="900772"/>
            <a:ext cx="3196192" cy="168109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E49B3C0-8C4A-4D90-8C8E-4ECEBA78E915}"/>
              </a:ext>
            </a:extLst>
          </p:cNvPr>
          <p:cNvSpPr/>
          <p:nvPr/>
        </p:nvSpPr>
        <p:spPr>
          <a:xfrm>
            <a:off x="573315" y="1277257"/>
            <a:ext cx="486229" cy="341085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9DC391-0798-44C9-B4EE-D807557589F6}"/>
              </a:ext>
            </a:extLst>
          </p:cNvPr>
          <p:cNvSpPr/>
          <p:nvPr/>
        </p:nvSpPr>
        <p:spPr>
          <a:xfrm>
            <a:off x="5030885" y="1618342"/>
            <a:ext cx="622429" cy="341085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EA9FFA-EA80-45AE-9B39-42A5EA6C2DB3}"/>
              </a:ext>
            </a:extLst>
          </p:cNvPr>
          <p:cNvSpPr/>
          <p:nvPr/>
        </p:nvSpPr>
        <p:spPr>
          <a:xfrm>
            <a:off x="7766513" y="1560661"/>
            <a:ext cx="804172" cy="341085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41684D-723B-48CB-926F-59768DAF5436}"/>
              </a:ext>
            </a:extLst>
          </p:cNvPr>
          <p:cNvSpPr txBox="1"/>
          <p:nvPr/>
        </p:nvSpPr>
        <p:spPr>
          <a:xfrm>
            <a:off x="148223" y="2753182"/>
            <a:ext cx="8364406" cy="1216476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de-DE" sz="1200" b="1" dirty="0">
                <a:solidFill>
                  <a:schemeClr val="tx2"/>
                </a:solidFill>
              </a:rPr>
              <a:t>Real </a:t>
            </a:r>
            <a:r>
              <a:rPr lang="de-DE" sz="1200" b="1" dirty="0" err="1">
                <a:solidFill>
                  <a:schemeClr val="tx2"/>
                </a:solidFill>
              </a:rPr>
              <a:t>challenge</a:t>
            </a:r>
            <a:r>
              <a:rPr lang="de-DE" sz="1200" b="1" dirty="0">
                <a:solidFill>
                  <a:schemeClr val="tx2"/>
                </a:solidFill>
              </a:rPr>
              <a:t> </a:t>
            </a:r>
            <a:r>
              <a:rPr lang="de-DE" sz="1200" b="1" dirty="0" err="1">
                <a:solidFill>
                  <a:schemeClr val="tx2"/>
                </a:solidFill>
              </a:rPr>
              <a:t>is</a:t>
            </a:r>
            <a:r>
              <a:rPr lang="de-DE" sz="1200" b="1" dirty="0">
                <a:solidFill>
                  <a:schemeClr val="tx2"/>
                </a:solidFill>
              </a:rPr>
              <a:t> </a:t>
            </a:r>
            <a:r>
              <a:rPr lang="de-DE" sz="1200" b="1" dirty="0" err="1">
                <a:solidFill>
                  <a:schemeClr val="tx2"/>
                </a:solidFill>
              </a:rPr>
              <a:t>generalization</a:t>
            </a:r>
            <a:r>
              <a:rPr lang="de-DE" sz="1200" b="1" dirty="0">
                <a:solidFill>
                  <a:schemeClr val="tx2"/>
                </a:solidFill>
              </a:rPr>
              <a:t>:</a:t>
            </a:r>
            <a:endParaRPr lang="en-US" sz="1200" b="1" dirty="0">
              <a:solidFill>
                <a:schemeClr val="tx2"/>
              </a:solidFill>
            </a:endParaRPr>
          </a:p>
          <a:p>
            <a:pPr marL="171450" indent="-17145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Cars look different (as a target) </a:t>
            </a:r>
          </a:p>
          <a:p>
            <a:pPr marL="171450" indent="-17145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Settings (Field of View) angle and rotation is completely different among scenarios (distribution shifts)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1200" dirty="0">
                <a:solidFill>
                  <a:schemeClr val="tx2"/>
                </a:solidFill>
                <a:sym typeface="Wingdings" panose="05000000000000000000" pitchFamily="2" charset="2"/>
              </a:rPr>
              <a:t> Calibration of data is a reasonable first step: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D063BC-864D-4E5D-9A3E-9C8FDF13C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71" y="3763601"/>
            <a:ext cx="3068786" cy="90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51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D736BA-FF79-47E8-939D-B107098373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baseline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787C3-D7EC-45E4-AF56-87087791F4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Connection Line-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Sight</a:t>
            </a:r>
            <a:r>
              <a:rPr lang="de-DE" dirty="0"/>
              <a:t> (</a:t>
            </a:r>
            <a:r>
              <a:rPr lang="de-DE" dirty="0" err="1"/>
              <a:t>LoS</a:t>
            </a:r>
            <a:r>
              <a:rPr lang="de-DE" dirty="0"/>
              <a:t>) Speed, Beam Index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5ACF0-33FC-4833-97A2-317F22EEC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&lt;Change information classification in footer&gt;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C6207-1FBF-4514-A395-CBFF7295B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59" y="1021738"/>
            <a:ext cx="4905491" cy="2348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FCEBE-EA99-41FC-B89F-420CE6D4FEB6}"/>
              </a:ext>
            </a:extLst>
          </p:cNvPr>
          <p:cNvSpPr txBox="1"/>
          <p:nvPr/>
        </p:nvSpPr>
        <p:spPr>
          <a:xfrm>
            <a:off x="5296650" y="1122545"/>
            <a:ext cx="3127991" cy="1589017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de-DE" sz="1200" b="1" dirty="0" err="1">
                <a:solidFill>
                  <a:schemeClr val="tx2"/>
                </a:solidFill>
              </a:rPr>
              <a:t>We</a:t>
            </a:r>
            <a:r>
              <a:rPr lang="de-DE" sz="1200" b="1" dirty="0">
                <a:solidFill>
                  <a:schemeClr val="tx2"/>
                </a:solidFill>
              </a:rPr>
              <a:t> </a:t>
            </a:r>
            <a:r>
              <a:rPr lang="de-DE" sz="1200" b="1" dirty="0" err="1">
                <a:solidFill>
                  <a:schemeClr val="tx2"/>
                </a:solidFill>
              </a:rPr>
              <a:t>only</a:t>
            </a:r>
            <a:r>
              <a:rPr lang="de-DE" sz="1200" b="1" dirty="0">
                <a:solidFill>
                  <a:schemeClr val="tx2"/>
                </a:solidFill>
              </a:rPr>
              <a:t> </a:t>
            </a:r>
            <a:r>
              <a:rPr lang="de-DE" sz="1200" b="1" dirty="0" err="1">
                <a:solidFill>
                  <a:schemeClr val="tx2"/>
                </a:solidFill>
              </a:rPr>
              <a:t>have</a:t>
            </a:r>
            <a:r>
              <a:rPr lang="de-DE" sz="1200" b="1" dirty="0">
                <a:solidFill>
                  <a:schemeClr val="tx2"/>
                </a:solidFill>
              </a:rPr>
              <a:t> an </a:t>
            </a:r>
            <a:r>
              <a:rPr lang="de-DE" sz="1200" b="1" dirty="0" err="1">
                <a:solidFill>
                  <a:schemeClr val="tx2"/>
                </a:solidFill>
              </a:rPr>
              <a:t>outdated</a:t>
            </a:r>
            <a:r>
              <a:rPr lang="de-DE" sz="1200" b="1" dirty="0">
                <a:solidFill>
                  <a:schemeClr val="tx2"/>
                </a:solidFill>
              </a:rPr>
              <a:t> GPS angle (~200ms) but in </a:t>
            </a:r>
            <a:r>
              <a:rPr lang="de-DE" sz="1200" b="1" dirty="0" err="1">
                <a:solidFill>
                  <a:schemeClr val="tx2"/>
                </a:solidFill>
              </a:rPr>
              <a:t>LoS</a:t>
            </a:r>
            <a:r>
              <a:rPr lang="de-DE" sz="1200" b="1" dirty="0">
                <a:solidFill>
                  <a:schemeClr val="tx2"/>
                </a:solidFill>
              </a:rPr>
              <a:t> </a:t>
            </a:r>
            <a:r>
              <a:rPr lang="de-DE" sz="1200" b="1" dirty="0" err="1">
                <a:solidFill>
                  <a:schemeClr val="tx2"/>
                </a:solidFill>
              </a:rPr>
              <a:t>cases</a:t>
            </a:r>
            <a:r>
              <a:rPr lang="de-DE" sz="1200" b="1" dirty="0">
                <a:solidFill>
                  <a:schemeClr val="tx2"/>
                </a:solidFill>
              </a:rPr>
              <a:t> </a:t>
            </a:r>
            <a:r>
              <a:rPr lang="de-DE" sz="1200" b="1" dirty="0" err="1">
                <a:solidFill>
                  <a:schemeClr val="tx2"/>
                </a:solidFill>
              </a:rPr>
              <a:t>the</a:t>
            </a:r>
            <a:r>
              <a:rPr lang="de-DE" sz="1200" b="1" dirty="0">
                <a:solidFill>
                  <a:schemeClr val="tx2"/>
                </a:solidFill>
              </a:rPr>
              <a:t> Beam Index </a:t>
            </a:r>
            <a:r>
              <a:rPr lang="de-DE" sz="1200" b="1" dirty="0" err="1">
                <a:solidFill>
                  <a:schemeClr val="tx2"/>
                </a:solidFill>
              </a:rPr>
              <a:t>matches</a:t>
            </a:r>
            <a:r>
              <a:rPr lang="de-DE" sz="1200" b="1" dirty="0">
                <a:solidFill>
                  <a:schemeClr val="tx2"/>
                </a:solidFill>
              </a:rPr>
              <a:t> </a:t>
            </a:r>
            <a:r>
              <a:rPr lang="de-DE" sz="1200" b="1" dirty="0" err="1">
                <a:solidFill>
                  <a:schemeClr val="tx2"/>
                </a:solidFill>
              </a:rPr>
              <a:t>quite</a:t>
            </a:r>
            <a:r>
              <a:rPr lang="de-DE" sz="1200" b="1" dirty="0">
                <a:solidFill>
                  <a:schemeClr val="tx2"/>
                </a:solidFill>
              </a:rPr>
              <a:t> </a:t>
            </a:r>
            <a:r>
              <a:rPr lang="de-DE" sz="1200" b="1" dirty="0" err="1">
                <a:solidFill>
                  <a:schemeClr val="tx2"/>
                </a:solidFill>
              </a:rPr>
              <a:t>well</a:t>
            </a:r>
            <a:r>
              <a:rPr lang="de-DE" sz="1200" b="1" dirty="0">
                <a:solidFill>
                  <a:schemeClr val="tx2"/>
                </a:solidFill>
              </a:rPr>
              <a:t>. </a:t>
            </a:r>
            <a:r>
              <a:rPr lang="de-DE" sz="1200" b="1" dirty="0">
                <a:solidFill>
                  <a:schemeClr val="tx2"/>
                </a:solidFill>
                <a:sym typeface="Wingdings" panose="05000000000000000000" pitchFamily="2" charset="2"/>
              </a:rPr>
              <a:t> Least </a:t>
            </a:r>
            <a:r>
              <a:rPr lang="de-DE" sz="1200" b="1" dirty="0" err="1">
                <a:solidFill>
                  <a:schemeClr val="tx2"/>
                </a:solidFill>
                <a:sym typeface="Wingdings" panose="05000000000000000000" pitchFamily="2" charset="2"/>
              </a:rPr>
              <a:t>squares</a:t>
            </a:r>
            <a:r>
              <a:rPr lang="de-DE" sz="1200" b="1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de-DE" sz="1200" b="1" dirty="0" err="1">
                <a:solidFill>
                  <a:schemeClr val="tx2"/>
                </a:solidFill>
                <a:sym typeface="Wingdings" panose="05000000000000000000" pitchFamily="2" charset="2"/>
              </a:rPr>
              <a:t>fitting</a:t>
            </a:r>
            <a:endParaRPr lang="de-DE" sz="1200" b="1" dirty="0">
              <a:solidFill>
                <a:schemeClr val="tx2"/>
              </a:solidFill>
            </a:endParaRPr>
          </a:p>
          <a:p>
            <a:pPr algn="l">
              <a:spcAft>
                <a:spcPts val="300"/>
              </a:spcAft>
              <a:buSzPct val="100000"/>
            </a:pPr>
            <a:endParaRPr lang="de-DE" sz="1200" b="1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C82BEC-2DF7-4A85-8020-616EF3EE2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30" y="3588928"/>
            <a:ext cx="7685314" cy="557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D98B7-9D8A-4290-B721-94146B13C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650" y="2297071"/>
            <a:ext cx="3048946" cy="6699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E6313F-B9EB-4459-9992-5473751B795C}"/>
              </a:ext>
            </a:extLst>
          </p:cNvPr>
          <p:cNvSpPr txBox="1"/>
          <p:nvPr/>
        </p:nvSpPr>
        <p:spPr>
          <a:xfrm>
            <a:off x="0" y="4364921"/>
            <a:ext cx="9144000" cy="2462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de-DE" sz="1200" b="1" dirty="0">
                <a:solidFill>
                  <a:schemeClr val="bg1"/>
                </a:solidFill>
                <a:sym typeface="Wingdings" panose="05000000000000000000" pitchFamily="2" charset="2"/>
              </a:rPr>
              <a:t>Additional </a:t>
            </a:r>
            <a:r>
              <a:rPr lang="de-DE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gains</a:t>
            </a:r>
            <a:r>
              <a:rPr lang="de-DE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are</a:t>
            </a:r>
            <a:r>
              <a:rPr lang="de-DE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scenario</a:t>
            </a:r>
            <a:r>
              <a:rPr lang="de-DE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depending</a:t>
            </a:r>
            <a:r>
              <a:rPr lang="de-DE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making</a:t>
            </a:r>
            <a:r>
              <a:rPr lang="de-DE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generalization</a:t>
            </a:r>
            <a:r>
              <a:rPr lang="de-DE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very</a:t>
            </a:r>
            <a:r>
              <a:rPr lang="de-DE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hard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2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787C3-D7EC-45E4-AF56-87087791F4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BeamBench</a:t>
            </a:r>
            <a:r>
              <a:rPr lang="de-DE" dirty="0"/>
              <a:t> – Universal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tool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5ACF0-33FC-4833-97A2-317F22EEC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&lt;Change information classification in footer&gt;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7722C2-619B-49C3-8303-439ABC92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84" y="764970"/>
            <a:ext cx="4677031" cy="387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10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787C3-D7EC-45E4-AF56-87087791F4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801" y="265285"/>
            <a:ext cx="8290970" cy="220944"/>
          </a:xfrm>
        </p:spPr>
        <p:txBody>
          <a:bodyPr/>
          <a:lstStyle/>
          <a:p>
            <a:r>
              <a:rPr lang="de-DE" dirty="0"/>
              <a:t>Overall </a:t>
            </a:r>
            <a:r>
              <a:rPr lang="de-DE" dirty="0" err="1"/>
              <a:t>pretraining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adaptation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5ACF0-33FC-4833-97A2-317F22EEC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&lt;Change information classification in footer&gt;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EA72D-0822-46B3-BCFF-28F808793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94" b="8699"/>
          <a:stretch/>
        </p:blipFill>
        <p:spPr>
          <a:xfrm>
            <a:off x="2052745" y="790312"/>
            <a:ext cx="3861309" cy="3143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2EB9B8-1DE1-42F5-B0D7-D000CB43F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367" y="1210129"/>
            <a:ext cx="2771775" cy="1962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F6B57E-7FEF-40B0-95AE-9A97411B7C95}"/>
              </a:ext>
            </a:extLst>
          </p:cNvPr>
          <p:cNvSpPr txBox="1"/>
          <p:nvPr/>
        </p:nvSpPr>
        <p:spPr>
          <a:xfrm>
            <a:off x="0" y="4364921"/>
            <a:ext cx="9144000" cy="2462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de-DE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No</a:t>
            </a:r>
            <a:r>
              <a:rPr lang="de-DE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real </a:t>
            </a:r>
            <a:r>
              <a:rPr lang="de-DE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generalization</a:t>
            </a:r>
            <a:r>
              <a:rPr lang="de-DE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but </a:t>
            </a:r>
            <a:r>
              <a:rPr lang="de-DE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tendency</a:t>
            </a:r>
            <a:r>
              <a:rPr lang="de-DE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towards</a:t>
            </a:r>
            <a:r>
              <a:rPr lang="de-DE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it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940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787C3-D7EC-45E4-AF56-87087791F4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801" y="265285"/>
            <a:ext cx="8290970" cy="220944"/>
          </a:xfrm>
        </p:spPr>
        <p:txBody>
          <a:bodyPr/>
          <a:lstStyle/>
          <a:p>
            <a:r>
              <a:rPr lang="de-DE" dirty="0"/>
              <a:t>Overall </a:t>
            </a:r>
            <a:r>
              <a:rPr lang="de-DE"/>
              <a:t>results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5ACF0-33FC-4833-97A2-317F22EEC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&lt;Change information classification in footer&gt;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511E7C-3C05-4BA9-A81C-F62362AA5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68" y="1040927"/>
            <a:ext cx="7822464" cy="2756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6289C0-A7BE-4201-9DEE-8CC85FF76316}"/>
              </a:ext>
            </a:extLst>
          </p:cNvPr>
          <p:cNvSpPr txBox="1"/>
          <p:nvPr/>
        </p:nvSpPr>
        <p:spPr>
          <a:xfrm>
            <a:off x="0" y="4229357"/>
            <a:ext cx="9144000" cy="2462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de-DE" sz="1200" b="1" dirty="0">
                <a:solidFill>
                  <a:schemeClr val="bg1"/>
                </a:solidFill>
                <a:sym typeface="Wingdings" panose="05000000000000000000" pitchFamily="2" charset="2"/>
              </a:rPr>
              <a:t>GPS </a:t>
            </a:r>
            <a:r>
              <a:rPr lang="de-DE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as</a:t>
            </a:r>
            <a:r>
              <a:rPr lang="de-DE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a </a:t>
            </a:r>
            <a:r>
              <a:rPr lang="de-DE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regularizer</a:t>
            </a:r>
            <a:r>
              <a:rPr lang="de-DE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and</a:t>
            </a:r>
            <a:r>
              <a:rPr lang="de-DE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additional Sensor </a:t>
            </a:r>
            <a:r>
              <a:rPr lang="de-DE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information</a:t>
            </a:r>
            <a:r>
              <a:rPr lang="de-DE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is</a:t>
            </a:r>
            <a:r>
              <a:rPr lang="de-DE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sym typeface="Wingdings" panose="05000000000000000000" pitchFamily="2" charset="2"/>
              </a:rPr>
              <a:t>quite</a:t>
            </a:r>
            <a:r>
              <a:rPr lang="de-DE" sz="1200" b="1" dirty="0">
                <a:solidFill>
                  <a:schemeClr val="bg1"/>
                </a:solidFill>
                <a:sym typeface="Wingdings" panose="05000000000000000000" pitchFamily="2" charset="2"/>
              </a:rPr>
              <a:t> powerful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043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94106-D1CB-4556-8674-B15007A2BB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2600" y="2416950"/>
            <a:ext cx="1258800" cy="309600"/>
          </a:xfrm>
        </p:spPr>
        <p:txBody>
          <a:bodyPr/>
          <a:lstStyle/>
          <a:p>
            <a:r>
              <a:rPr lang="de-DE" dirty="0" err="1"/>
              <a:t>Questions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E446E-011F-481D-B184-4EF6ED236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&lt;Change information classification in footer&gt;</a:t>
            </a: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090387"/>
      </p:ext>
    </p:extLst>
  </p:cSld>
  <p:clrMapOvr>
    <a:masterClrMapping/>
  </p:clrMapOvr>
</p:sld>
</file>

<file path=ppt/theme/theme1.xml><?xml version="1.0" encoding="utf-8"?>
<a:theme xmlns:a="http://schemas.openxmlformats.org/drawingml/2006/main" name="1 White Master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Nokia 2018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Aft>
            <a:spcPts val="300"/>
          </a:spcAft>
          <a:buSzPct val="100000"/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72000" rIns="72000" bIns="72000" rtlCol="0">
        <a:noAutofit/>
      </a:bodyPr>
      <a:lstStyle>
        <a:defPPr algn="l">
          <a:spcAft>
            <a:spcPts val="300"/>
          </a:spcAft>
          <a:buSzPct val="100000"/>
          <a:defRPr sz="12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S21015_Nokia Pure PowerPoint" id="{DB366936-CDBD-4680-BE6A-529E8906FE8F}" vid="{596A7182-A3CB-4127-A499-66CF58D365AE}"/>
    </a:ext>
  </a:extLst>
</a:theme>
</file>

<file path=ppt/theme/theme2.xml><?xml version="1.0" encoding="utf-8"?>
<a:theme xmlns:a="http://schemas.openxmlformats.org/drawingml/2006/main" name="1_c 2018 Nokia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Nokia 2018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Aft>
            <a:spcPts val="300"/>
          </a:spcAft>
          <a:buSzPct val="100000"/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72000" rIns="72000" bIns="72000" rtlCol="0">
        <a:noAutofit/>
      </a:bodyPr>
      <a:lstStyle>
        <a:defPPr algn="l">
          <a:spcAft>
            <a:spcPts val="300"/>
          </a:spcAft>
          <a:buSzPct val="100000"/>
          <a:defRPr sz="12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S21015_Nokia Pure PowerPoint" id="{DB366936-CDBD-4680-BE6A-529E8906FE8F}" vid="{C0AD08C2-AA5D-4B73-A738-D7D0C9E1D721}"/>
    </a:ext>
  </a:extLst>
</a:theme>
</file>

<file path=ppt/theme/theme3.xml><?xml version="1.0" encoding="utf-8"?>
<a:theme xmlns:a="http://schemas.openxmlformats.org/drawingml/2006/main" name="3_Blue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S21015_Nokia Pure PowerPoint" id="{DB366936-CDBD-4680-BE6A-529E8906FE8F}" vid="{571487A9-480B-4B80-83FB-6E3761D8F2DE}"/>
    </a:ext>
  </a:extLst>
</a:theme>
</file>

<file path=ppt/theme/theme4.xml><?xml version="1.0" encoding="utf-8"?>
<a:theme xmlns:a="http://schemas.openxmlformats.org/drawingml/2006/main" name="4_Blue End Slide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S21015_Nokia Pure PowerPoint" id="{DB366936-CDBD-4680-BE6A-529E8906FE8F}" vid="{C90C5733-D248-41AA-94E1-AE931B179280}"/>
    </a:ext>
  </a:extLst>
</a:theme>
</file>

<file path=ppt/theme/theme5.xml><?xml version="1.0" encoding="utf-8"?>
<a:theme xmlns:a="http://schemas.openxmlformats.org/drawingml/2006/main" name="5_White End Slide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S21015_Nokia Pure PowerPoint" id="{DB366936-CDBD-4680-BE6A-529E8906FE8F}" vid="{D30BE608-2AEA-44CB-878B-6F3D784F0BD2}"/>
    </a:ext>
  </a:extLst>
</a:theme>
</file>

<file path=ppt/theme/theme6.xml><?xml version="1.0" encoding="utf-8"?>
<a:theme xmlns:a="http://schemas.openxmlformats.org/drawingml/2006/main" name="6_Gray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S21015_Nokia Pure PowerPoint" id="{DB366936-CDBD-4680-BE6A-529E8906FE8F}" vid="{B5CCBDF6-BBAD-4A8A-A132-5F2D954EC56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915311AA3C2C49AAFC433EF7325B64" ma:contentTypeVersion="9" ma:contentTypeDescription="Create a new document." ma:contentTypeScope="" ma:versionID="106eef03ec20ebb662a7ce29d79839a5">
  <xsd:schema xmlns:xsd="http://www.w3.org/2001/XMLSchema" xmlns:xs="http://www.w3.org/2001/XMLSchema" xmlns:p="http://schemas.microsoft.com/office/2006/metadata/properties" xmlns:ns3="5cd3e9d0-d3d7-4abf-8ce1-69688db0b0e8" targetNamespace="http://schemas.microsoft.com/office/2006/metadata/properties" ma:root="true" ma:fieldsID="870fbe38c0f510824ca7dfe14ef41043" ns3:_="">
    <xsd:import namespace="5cd3e9d0-d3d7-4abf-8ce1-69688db0b0e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d3e9d0-d3d7-4abf-8ce1-69688db0b0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A5087E-D875-4389-9B23-8434F51180A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DED2D23-3C7F-41E8-ACA8-DA48282910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715933-50C4-40E6-B4D3-FF16F49B7819}">
  <ds:schemaRefs>
    <ds:schemaRef ds:uri="5cd3e9d0-d3d7-4abf-8ce1-69688db0b0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Nokia - Pure PowerPoint template 2020</Template>
  <TotalTime>7538</TotalTime>
  <Words>269</Words>
  <Application>Microsoft Office PowerPoint</Application>
  <PresentationFormat>On-screen Show (16:9)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Calibri</vt:lpstr>
      <vt:lpstr>Nokia Pure Headline Light</vt:lpstr>
      <vt:lpstr>Nokia Pure Headline Ultra Light</vt:lpstr>
      <vt:lpstr>Nokia Pure Text</vt:lpstr>
      <vt:lpstr>Nokia Pure Text Light</vt:lpstr>
      <vt:lpstr>1 White Master</vt:lpstr>
      <vt:lpstr>1_c 2018 Nokia</vt:lpstr>
      <vt:lpstr>3_Blue</vt:lpstr>
      <vt:lpstr>4_Blue End Slide</vt:lpstr>
      <vt:lpstr>5_White End Slide</vt:lpstr>
      <vt:lpstr>6_Gray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Arnold, Maximilian (Nokia - DE/Stuttgart)</dc:creator>
  <cp:lastModifiedBy>Arnold, Maximilian (Nokia - DE/Stuttgart)</cp:lastModifiedBy>
  <cp:revision>131</cp:revision>
  <dcterms:created xsi:type="dcterms:W3CDTF">2020-09-07T06:31:38Z</dcterms:created>
  <dcterms:modified xsi:type="dcterms:W3CDTF">2022-11-28T09:35:25Z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0x010100BF915311AA3C2C49AAFC433EF7325B64</vt:lpwstr>
  </property>
  <property fmtid="{D5CDD505-2E9C-101B-9397-08002B2CF9AE}" pid="3" name="_dlc_DocIdItemGuid">
    <vt:lpwstr>50ae9648-8384-4b11-aad9-49259e465c9e</vt:lpwstr>
  </property>
  <property fmtid="{D5CDD505-2E9C-101B-9397-08002B2CF9AE}" pid="4" name="SharedWithUsers">
    <vt:lpwstr>30470;#Mion, Marcello (Nokia - IT/Vimercate);#21237;#Greijula, Sirkku (Nokia - FI/Tampere);#22035;#Gupta, Uvnik (Nokia - IN/Bangalore);#12061;#Che Haron, Firdaus (Nokia - MY/Kuala Lumpur);#2894;#Martins Joao Cruz, Catarina (Nokia - DE/Munich);#10416;#Gero</vt:lpwstr>
  </property>
  <property fmtid="{D5CDD505-2E9C-101B-9397-08002B2CF9AE}" pid="5" name="MSIP_Label_4327cfd9-47ed-48f1-9376-4ab3148935bb_Enabled">
    <vt:lpwstr>true</vt:lpwstr>
  </property>
  <property fmtid="{D5CDD505-2E9C-101B-9397-08002B2CF9AE}" pid="6" name="MSIP_Label_4327cfd9-47ed-48f1-9376-4ab3148935bb_SetDate">
    <vt:lpwstr>2021-03-19T07:02:34Z</vt:lpwstr>
  </property>
  <property fmtid="{D5CDD505-2E9C-101B-9397-08002B2CF9AE}" pid="7" name="MSIP_Label_4327cfd9-47ed-48f1-9376-4ab3148935bb_Method">
    <vt:lpwstr>Privileged</vt:lpwstr>
  </property>
  <property fmtid="{D5CDD505-2E9C-101B-9397-08002B2CF9AE}" pid="8" name="MSIP_Label_4327cfd9-47ed-48f1-9376-4ab3148935bb_Name">
    <vt:lpwstr>4327cfd9-47ed-48f1-9376-4ab3148935bb</vt:lpwstr>
  </property>
  <property fmtid="{D5CDD505-2E9C-101B-9397-08002B2CF9AE}" pid="9" name="MSIP_Label_4327cfd9-47ed-48f1-9376-4ab3148935bb_SiteId">
    <vt:lpwstr>5d471751-9675-428d-917b-70f44f9630b0</vt:lpwstr>
  </property>
  <property fmtid="{D5CDD505-2E9C-101B-9397-08002B2CF9AE}" pid="10" name="MSIP_Label_4327cfd9-47ed-48f1-9376-4ab3148935bb_ActionId">
    <vt:lpwstr/>
  </property>
  <property fmtid="{D5CDD505-2E9C-101B-9397-08002B2CF9AE}" pid="11" name="MSIP_Label_4327cfd9-47ed-48f1-9376-4ab3148935bb_ContentBits">
    <vt:lpwstr>0</vt:lpwstr>
  </property>
</Properties>
</file>